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Bitter" pitchFamily="2" charset="77"/>
      <p:regular r:id="rId11"/>
      <p:bold r:id="rId12"/>
      <p:italic r:id="rId13"/>
      <p:boldItalic r:id="rId14"/>
    </p:embeddedFont>
    <p:embeddedFont>
      <p:font typeface="Outfit Bold" pitchFamily="2" charset="0"/>
      <p:bold r:id="rId15"/>
      <p: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503C0B-DBA1-F24D-BDA7-B9426DF2C4A6}" v="102" dt="2026-01-13T11:43:50.5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8"/>
    <p:restoredTop sz="94610"/>
  </p:normalViewPr>
  <p:slideViewPr>
    <p:cSldViewPr snapToGrid="0" snapToObjects="1">
      <p:cViewPr varScale="1">
        <p:scale>
          <a:sx n="75" d="100"/>
          <a:sy n="75" d="100"/>
        </p:scale>
        <p:origin x="200" y="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0320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602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Critiques of consultancy - and why they matter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671155"/>
            <a:ext cx="1352907" cy="426244"/>
          </a:xfrm>
          <a:prstGeom prst="roundRect">
            <a:avLst>
              <a:gd name="adj" fmla="val 6386"/>
            </a:avLst>
          </a:prstGeom>
          <a:solidFill>
            <a:srgbClr val="2A2C2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6416278" y="739140"/>
            <a:ext cx="108073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INCENTIVES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280190" y="11881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The Dating Platform Problem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6280190" y="31726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Finding love?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80190" y="3753802"/>
            <a:ext cx="390691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 dating platform makes money whilst you're searching for a partner. If you find one, you cancel your subscription. 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409486"/>
            <a:ext cx="390691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So what's the platform actually optimised for?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748129" y="3172658"/>
            <a:ext cx="29927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Are consultant similar?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748129" y="3753802"/>
            <a:ext cx="3095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If you solve the problem too quickly, the project ends. 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748129" y="4683681"/>
            <a:ext cx="309598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If you build the client's capability too thoroughly, they won't need you next time.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6713622"/>
            <a:ext cx="7556421" cy="725806"/>
          </a:xfrm>
          <a:prstGeom prst="roundRect">
            <a:avLst>
              <a:gd name="adj" fmla="val 3530"/>
            </a:avLst>
          </a:prstGeom>
          <a:solidFill>
            <a:srgbClr val="2A2C2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004" y="6930985"/>
            <a:ext cx="283488" cy="226814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017306" y="6878003"/>
            <a:ext cx="659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This isn't about bad people. It's about structural incentives.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6641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The Dark Arts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1538287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Academic perspectives on consultants are not always flattering.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793790" y="2105382"/>
            <a:ext cx="4219099" cy="1773198"/>
          </a:xfrm>
          <a:prstGeom prst="roundRect">
            <a:avLst>
              <a:gd name="adj" fmla="val 1631"/>
            </a:avLst>
          </a:prstGeom>
          <a:solidFill>
            <a:srgbClr val="1C1D1F"/>
          </a:solidFill>
          <a:ln w="22860">
            <a:solidFill>
              <a:srgbClr val="54555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009412" y="2321004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Witch Doctors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009412" y="2737842"/>
            <a:ext cx="3787854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Practitioners of mysterious knowledge, offering remedies that clients cannot fully evaluate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5205651" y="2105382"/>
            <a:ext cx="4219099" cy="1773198"/>
          </a:xfrm>
          <a:prstGeom prst="roundRect">
            <a:avLst>
              <a:gd name="adj" fmla="val 1631"/>
            </a:avLst>
          </a:prstGeom>
          <a:solidFill>
            <a:srgbClr val="1C1D1F"/>
          </a:solidFill>
          <a:ln w="22860">
            <a:solidFill>
              <a:srgbClr val="54555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5421273" y="2321004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Magicians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5421273" y="2737842"/>
            <a:ext cx="378785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Masters of illusion and misdirection, creating impressive performances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9617512" y="2105382"/>
            <a:ext cx="4219099" cy="1773198"/>
          </a:xfrm>
          <a:prstGeom prst="roundRect">
            <a:avLst>
              <a:gd name="adj" fmla="val 1631"/>
            </a:avLst>
          </a:prstGeom>
          <a:solidFill>
            <a:srgbClr val="1C1D1F"/>
          </a:solidFill>
          <a:ln w="22860">
            <a:solidFill>
              <a:srgbClr val="54555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9833134" y="2321004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Seducers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9833134" y="2737842"/>
            <a:ext cx="3787854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Experts at building desire and dependency through persuasive engagement</a:t>
            </a:r>
            <a:endParaRPr lang="en-US" sz="1500" dirty="0"/>
          </a:p>
        </p:txBody>
      </p:sp>
      <p:sp>
        <p:nvSpPr>
          <p:cNvPr id="13" name="Shape 11"/>
          <p:cNvSpPr/>
          <p:nvPr/>
        </p:nvSpPr>
        <p:spPr>
          <a:xfrm>
            <a:off x="793790" y="4071342"/>
            <a:ext cx="6424970" cy="1464826"/>
          </a:xfrm>
          <a:prstGeom prst="roundRect">
            <a:avLst>
              <a:gd name="adj" fmla="val 1974"/>
            </a:avLst>
          </a:prstGeom>
          <a:solidFill>
            <a:srgbClr val="1C1D1F"/>
          </a:solidFill>
          <a:ln w="22860">
            <a:solidFill>
              <a:srgbClr val="54555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1009412" y="4286964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Performers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1009412" y="4703802"/>
            <a:ext cx="5993725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Skilled at presentation and creating confidence </a:t>
            </a:r>
            <a:br>
              <a:rPr 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</a:br>
            <a:r>
              <a:rPr 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through delivery style</a:t>
            </a:r>
            <a:endParaRPr lang="en-US" sz="1500" dirty="0"/>
          </a:p>
        </p:txBody>
      </p:sp>
      <p:sp>
        <p:nvSpPr>
          <p:cNvPr id="16" name="Shape 14"/>
          <p:cNvSpPr/>
          <p:nvPr/>
        </p:nvSpPr>
        <p:spPr>
          <a:xfrm>
            <a:off x="7411522" y="4071342"/>
            <a:ext cx="6425089" cy="1464826"/>
          </a:xfrm>
          <a:prstGeom prst="roundRect">
            <a:avLst>
              <a:gd name="adj" fmla="val 1974"/>
            </a:avLst>
          </a:prstGeom>
          <a:solidFill>
            <a:srgbClr val="1C1D1F"/>
          </a:solidFill>
          <a:ln w="22860">
            <a:solidFill>
              <a:srgbClr val="54555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627144" y="4286964"/>
            <a:ext cx="2548176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Masters of Ceremonies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7627144" y="4703802"/>
            <a:ext cx="599384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Orchestrators of change processes, managing</a:t>
            </a:r>
            <a:br>
              <a:rPr 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</a:br>
            <a:r>
              <a:rPr 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stakeholder expectations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1082993" y="6124218"/>
            <a:ext cx="12753618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Consultants don't succeed purely on technical expertise. </a:t>
            </a:r>
            <a:r>
              <a:rPr lang="en-US" sz="1500" dirty="0">
                <a:solidFill>
                  <a:schemeClr val="accent4">
                    <a:lumMod val="40000"/>
                    <a:lumOff val="60000"/>
                  </a:schemeClr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They succeed through </a:t>
            </a:r>
            <a:r>
              <a:rPr lang="en-US" sz="1500" b="1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performance</a:t>
            </a:r>
            <a:r>
              <a:rPr lang="en-US" sz="1500" b="1" i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: </a:t>
            </a:r>
            <a:r>
              <a:rPr 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how they present, </a:t>
            </a:r>
            <a:br>
              <a:rPr 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</a:br>
            <a:r>
              <a:rPr 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how they build credibility, how they make clients feel confident in their recommendations.</a:t>
            </a:r>
            <a:endParaRPr lang="en-US" sz="1500" dirty="0"/>
          </a:p>
        </p:txBody>
      </p:sp>
      <p:sp>
        <p:nvSpPr>
          <p:cNvPr id="20" name="Shape 18"/>
          <p:cNvSpPr/>
          <p:nvPr/>
        </p:nvSpPr>
        <p:spPr>
          <a:xfrm>
            <a:off x="793790" y="5907405"/>
            <a:ext cx="22860" cy="1050369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93790" y="7174587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This </a:t>
            </a:r>
            <a:r>
              <a:rPr lang="en-US" sz="1500" b="1" i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can</a:t>
            </a:r>
            <a:r>
              <a:rPr 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be a problem: The same techniques that build legitimate confidence can also sell weak ideas convincingly.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05683" y="554474"/>
            <a:ext cx="902970" cy="246340"/>
          </a:xfrm>
          <a:prstGeom prst="roundRect">
            <a:avLst>
              <a:gd name="adj" fmla="val 6385"/>
            </a:avLst>
          </a:prstGeom>
          <a:solidFill>
            <a:srgbClr val="2A2C2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784265" y="593765"/>
            <a:ext cx="745808" cy="167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FUD STRATEGY</a:t>
            </a:r>
            <a:endParaRPr lang="en-US" sz="800" dirty="0"/>
          </a:p>
        </p:txBody>
      </p:sp>
      <p:sp>
        <p:nvSpPr>
          <p:cNvPr id="4" name="Text 2"/>
          <p:cNvSpPr/>
          <p:nvPr/>
        </p:nvSpPr>
        <p:spPr>
          <a:xfrm>
            <a:off x="705683" y="853202"/>
            <a:ext cx="10970419" cy="409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Creating Uncertainty - "threatening damnation whilst offering salvation"</a:t>
            </a:r>
            <a:endParaRPr lang="en-US" sz="25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83" y="2721564"/>
            <a:ext cx="3752255" cy="375225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805613" y="3306383"/>
            <a:ext cx="1638300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250" dirty="0"/>
          </a:p>
        </p:txBody>
      </p:sp>
      <p:sp>
        <p:nvSpPr>
          <p:cNvPr id="7" name="Shape 4"/>
          <p:cNvSpPr/>
          <p:nvPr/>
        </p:nvSpPr>
        <p:spPr>
          <a:xfrm>
            <a:off x="4765417" y="3322813"/>
            <a:ext cx="2469892" cy="1311816"/>
          </a:xfrm>
          <a:prstGeom prst="roundRect">
            <a:avLst>
              <a:gd name="adj" fmla="val 1321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4896386" y="3453782"/>
            <a:ext cx="393144" cy="393144"/>
          </a:xfrm>
          <a:prstGeom prst="roundRect">
            <a:avLst>
              <a:gd name="adj" fmla="val 23256327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4495" y="3561771"/>
            <a:ext cx="176927" cy="17692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463330" y="3549225"/>
            <a:ext cx="1638300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Fear</a:t>
            </a:r>
            <a:endParaRPr lang="en-US" dirty="0"/>
          </a:p>
        </p:txBody>
      </p:sp>
      <p:sp>
        <p:nvSpPr>
          <p:cNvPr id="11" name="Text 7"/>
          <p:cNvSpPr/>
          <p:nvPr/>
        </p:nvSpPr>
        <p:spPr>
          <a:xfrm>
            <a:off x="4881980" y="3984652"/>
            <a:ext cx="2418814" cy="419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Highlighting existential threats to the organisation's competitive position</a:t>
            </a:r>
            <a:endParaRPr lang="en-US" sz="1000" dirty="0"/>
          </a:p>
        </p:txBody>
      </p:sp>
      <p:sp>
        <p:nvSpPr>
          <p:cNvPr id="12" name="Shape 8"/>
          <p:cNvSpPr/>
          <p:nvPr/>
        </p:nvSpPr>
        <p:spPr>
          <a:xfrm>
            <a:off x="7366278" y="3306383"/>
            <a:ext cx="2785857" cy="1311817"/>
          </a:xfrm>
          <a:prstGeom prst="roundRect">
            <a:avLst>
              <a:gd name="adj" fmla="val 1321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9"/>
          <p:cNvSpPr/>
          <p:nvPr/>
        </p:nvSpPr>
        <p:spPr>
          <a:xfrm>
            <a:off x="7497247" y="3437352"/>
            <a:ext cx="393144" cy="393144"/>
          </a:xfrm>
          <a:prstGeom prst="roundRect">
            <a:avLst>
              <a:gd name="adj" fmla="val 23256327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05356" y="3545341"/>
            <a:ext cx="176927" cy="17692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8041422" y="3539744"/>
            <a:ext cx="1638300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Uncertainty</a:t>
            </a:r>
            <a:endParaRPr lang="en-US" dirty="0"/>
          </a:p>
        </p:txBody>
      </p:sp>
      <p:sp>
        <p:nvSpPr>
          <p:cNvPr id="16" name="Text 11"/>
          <p:cNvSpPr/>
          <p:nvPr/>
        </p:nvSpPr>
        <p:spPr>
          <a:xfrm>
            <a:off x="7497247" y="3977893"/>
            <a:ext cx="2517102" cy="419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Reframing familiar challenges as unprecedented crises requiring expertise</a:t>
            </a:r>
            <a:endParaRPr lang="en-US" sz="1000" dirty="0"/>
          </a:p>
        </p:txBody>
      </p:sp>
      <p:sp>
        <p:nvSpPr>
          <p:cNvPr id="17" name="Shape 12"/>
          <p:cNvSpPr/>
          <p:nvPr/>
        </p:nvSpPr>
        <p:spPr>
          <a:xfrm>
            <a:off x="10311408" y="3306383"/>
            <a:ext cx="3191650" cy="1311817"/>
          </a:xfrm>
          <a:prstGeom prst="roundRect">
            <a:avLst>
              <a:gd name="adj" fmla="val 1321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3"/>
          <p:cNvSpPr/>
          <p:nvPr/>
        </p:nvSpPr>
        <p:spPr>
          <a:xfrm>
            <a:off x="10442377" y="3437352"/>
            <a:ext cx="393144" cy="393144"/>
          </a:xfrm>
          <a:prstGeom prst="roundRect">
            <a:avLst>
              <a:gd name="adj" fmla="val 23256327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50486" y="3545341"/>
            <a:ext cx="176927" cy="176927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1100169" y="3537149"/>
            <a:ext cx="1638300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Doubt</a:t>
            </a:r>
            <a:endParaRPr lang="en-US" dirty="0"/>
          </a:p>
        </p:txBody>
      </p:sp>
      <p:sp>
        <p:nvSpPr>
          <p:cNvPr id="21" name="Text 15"/>
          <p:cNvSpPr/>
          <p:nvPr/>
        </p:nvSpPr>
        <p:spPr>
          <a:xfrm>
            <a:off x="10442378" y="3984652"/>
            <a:ext cx="2785108" cy="419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Undermining confidence in existing capabilities and internal knowledge</a:t>
            </a:r>
            <a:endParaRPr lang="en-US" sz="1000" dirty="0"/>
          </a:p>
        </p:txBody>
      </p:sp>
      <p:sp>
        <p:nvSpPr>
          <p:cNvPr id="22" name="Text 16"/>
          <p:cNvSpPr/>
          <p:nvPr/>
        </p:nvSpPr>
        <p:spPr>
          <a:xfrm>
            <a:off x="4765417" y="5170658"/>
            <a:ext cx="8944749" cy="419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Sometimes clients genuinely need their assumptions disrupted. </a:t>
            </a:r>
          </a:p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Complacent organisations benefit from external challenge –</a:t>
            </a:r>
          </a:p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but does the disruption servesthe client's interests or the consultant’s?</a:t>
            </a:r>
          </a:p>
          <a:p>
            <a:pPr marL="0" indent="0" algn="l">
              <a:lnSpc>
                <a:spcPts val="1650"/>
              </a:lnSpc>
              <a:buNone/>
            </a:pPr>
            <a:endParaRPr lang="en-US" sz="1600" dirty="0">
              <a:solidFill>
                <a:srgbClr val="C2C4B5"/>
              </a:solidFill>
              <a:latin typeface="Bitter" pitchFamily="34" charset="0"/>
              <a:ea typeface="Bitter" pitchFamily="34" charset="-122"/>
              <a:cs typeface="Bitter" pitchFamily="34" charset="-120"/>
            </a:endParaRPr>
          </a:p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That's remarkably difficult for even well-intentioned consultants to judge.</a:t>
            </a:r>
          </a:p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Also, how often can you cry wolf?</a:t>
            </a:r>
            <a:endParaRPr lang="en-US" sz="16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0A5A613B-9F1F-53CF-1383-296052ECD18F}"/>
              </a:ext>
            </a:extLst>
          </p:cNvPr>
          <p:cNvSpPr/>
          <p:nvPr/>
        </p:nvSpPr>
        <p:spPr>
          <a:xfrm>
            <a:off x="4765417" y="2776434"/>
            <a:ext cx="1638300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FUDDING – creating …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17352"/>
            <a:ext cx="2956798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9FA58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498" y="847368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9675" y="792956"/>
            <a:ext cx="239720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9FA58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INFORMATION ASYMMETRY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249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The Lemons Problem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223801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Famous economics paper about used cars (Akerlof, 1970). When buyers cannot assess quality, </a:t>
            </a:r>
            <a:b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</a:b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bad (cheap) products drive out good ones – and the market collapses.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327945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Consulting faces a similar challenge.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Quality is exceptionally difficult to evaluate.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3897511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20604" y="4124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Before Hiring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20604" y="461474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How do you know they're </a:t>
            </a:r>
            <a:r>
              <a:rPr lang="en-US" sz="1750" i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actually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good at what they claim?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216962" y="3897511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5443776" y="4124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During Engagement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5443776" y="461474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How do you assess whether their advice is genuinely sound?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9640133" y="3897511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9866948" y="4124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After Completion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9866948" y="461474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How do you determine if outcomes resulted </a:t>
            </a:r>
            <a:r>
              <a:rPr lang="en-US" sz="1750" i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from their work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?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93790" y="6057780"/>
            <a:ext cx="13042821" cy="1157526"/>
          </a:xfrm>
          <a:prstGeom prst="roundRect">
            <a:avLst>
              <a:gd name="adj" fmla="val 2014"/>
            </a:avLst>
          </a:prstGeom>
          <a:solidFill>
            <a:srgbClr val="2A2C2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604" y="6394251"/>
            <a:ext cx="283488" cy="226814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1530906" y="6341268"/>
            <a:ext cx="12078891" cy="874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This is why reputation matters so intensely in consulting: </a:t>
            </a: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it's one of the few reliable signals under information asymmetry. However, reputation can be </a:t>
            </a:r>
            <a:r>
              <a:rPr lang="en-US" sz="1750" i="1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manufactured</a:t>
            </a: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through marketing rather than earned through results.</a:t>
            </a:r>
            <a:endParaRPr lang="en-US" sz="1750" dirty="0"/>
          </a:p>
        </p:txBody>
      </p:sp>
      <p:pic>
        <p:nvPicPr>
          <p:cNvPr id="1026" name="Picture 2" descr="Automobile Lemon Laws In Pennsylvania - Philadelphia, PA - Zavodnick &amp;  Lasky Personal Injury Lawyers">
            <a:extLst>
              <a:ext uri="{FF2B5EF4-FFF2-40B4-BE49-F238E27FC236}">
                <a16:creationId xmlns:a16="http://schemas.microsoft.com/office/drawing/2014/main" id="{F51AE870-F449-478E-6974-4781DA836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6457" y="-31403"/>
            <a:ext cx="3293943" cy="219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89503" y="621625"/>
            <a:ext cx="1823442" cy="381476"/>
          </a:xfrm>
          <a:prstGeom prst="roundRect">
            <a:avLst>
              <a:gd name="adj" fmla="val 6386"/>
            </a:avLst>
          </a:prstGeom>
          <a:solidFill>
            <a:srgbClr val="2A2C2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1304" y="731163"/>
            <a:ext cx="162401" cy="16240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54906" y="682466"/>
            <a:ext cx="1336238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AGENCY THEORY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89503" y="1084302"/>
            <a:ext cx="5075396" cy="634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Double Agency</a:t>
            </a:r>
            <a:endParaRPr lang="en-US" sz="3950" dirty="0"/>
          </a:p>
        </p:txBody>
      </p:sp>
      <p:sp>
        <p:nvSpPr>
          <p:cNvPr id="6" name="Text 3"/>
          <p:cNvSpPr/>
          <p:nvPr/>
        </p:nvSpPr>
        <p:spPr>
          <a:xfrm>
            <a:off x="789503" y="1859398"/>
            <a:ext cx="13051393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There's a classic problem in management: </a:t>
            </a:r>
            <a:r>
              <a:rPr lang="en-US" sz="15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principal-agent problem.</a:t>
            </a: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Shareholders hire managers, </a:t>
            </a:r>
            <a:endParaRPr lang="en-US" sz="155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but managers have their own interests, e.g.career advancement, personal comfort, ego protection.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503" y="2901077"/>
            <a:ext cx="4350425" cy="81200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2505" y="3916085"/>
            <a:ext cx="2537698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Shareholders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992505" y="4354949"/>
            <a:ext cx="394442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Principals seeking value maximisation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9928" y="2901077"/>
            <a:ext cx="4350425" cy="81200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342930" y="3916085"/>
            <a:ext cx="2537698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Managers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5342930" y="4354949"/>
            <a:ext cx="394442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Agents with personal objectives</a:t>
            </a:r>
            <a:endParaRPr lang="en-US" sz="15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0353" y="2901077"/>
            <a:ext cx="4350425" cy="81200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693354" y="3916085"/>
            <a:ext cx="2537698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Consultants</a:t>
            </a:r>
            <a:endParaRPr lang="en-US" sz="195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Text 9"/>
          <p:cNvSpPr/>
          <p:nvPr/>
        </p:nvSpPr>
        <p:spPr>
          <a:xfrm>
            <a:off x="9693354" y="4354949"/>
            <a:ext cx="394442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Agents of agents</a:t>
            </a: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, creating complexity</a:t>
            </a:r>
            <a:endParaRPr lang="en-US" sz="1550" dirty="0"/>
          </a:p>
        </p:txBody>
      </p:sp>
      <p:sp>
        <p:nvSpPr>
          <p:cNvPr id="16" name="Text 10"/>
          <p:cNvSpPr/>
          <p:nvPr/>
        </p:nvSpPr>
        <p:spPr>
          <a:xfrm>
            <a:off x="789503" y="5293757"/>
            <a:ext cx="6278047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consultant's client is the manager </a:t>
            </a:r>
            <a:br>
              <a:rPr lang="en-US" sz="15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</a:br>
            <a:r>
              <a:rPr lang="en-US" sz="15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(in practice - your ethical assessment might differ).</a:t>
            </a: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</a:t>
            </a:r>
            <a:endParaRPr lang="en-US" sz="1550" dirty="0"/>
          </a:p>
        </p:txBody>
      </p:sp>
      <p:sp>
        <p:nvSpPr>
          <p:cNvPr id="17" name="Text 11"/>
          <p:cNvSpPr/>
          <p:nvPr/>
        </p:nvSpPr>
        <p:spPr>
          <a:xfrm>
            <a:off x="789503" y="6126004"/>
            <a:ext cx="6278047" cy="1299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If the manager wants validation rather than truth, an </a:t>
            </a:r>
            <a:r>
              <a:rPr lang="en-US" sz="1550" i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independent</a:t>
            </a: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consultant might not secure the next engagement. If the manager wants to avoid blame, the consultant becomes a convenient scapegoat.</a:t>
            </a:r>
            <a:endParaRPr lang="en-US" sz="1550" dirty="0"/>
          </a:p>
        </p:txBody>
      </p:sp>
      <p:sp>
        <p:nvSpPr>
          <p:cNvPr id="18" name="Text 12"/>
          <p:cNvSpPr/>
          <p:nvPr/>
        </p:nvSpPr>
        <p:spPr>
          <a:xfrm>
            <a:off x="7570470" y="5314117"/>
            <a:ext cx="2537698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So, we need to ask:</a:t>
            </a:r>
            <a:endParaRPr lang="en-US" sz="1950" dirty="0"/>
          </a:p>
        </p:txBody>
      </p:sp>
      <p:sp>
        <p:nvSpPr>
          <p:cNvPr id="19" name="Text 13"/>
          <p:cNvSpPr/>
          <p:nvPr/>
        </p:nvSpPr>
        <p:spPr>
          <a:xfrm>
            <a:off x="7570470" y="5834182"/>
            <a:ext cx="6278047" cy="974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Whose interests does the advice actually serve? </a:t>
            </a:r>
            <a:b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</a:b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organisation's? The manager's? The consultant’s? </a:t>
            </a:r>
            <a:b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</a:b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They're not always aligned – how do you then prioritise?</a:t>
            </a:r>
            <a:endParaRPr lang="en-US" sz="15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1647" y="622340"/>
            <a:ext cx="1949648" cy="440293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9FA58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4879" y="751999"/>
            <a:ext cx="180856" cy="1808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6103" y="697706"/>
            <a:ext cx="1391960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9FA58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EVIDENCE BASE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1647" y="1153001"/>
            <a:ext cx="8835390" cy="706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So, does consulting benefit clients?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1647" y="2199084"/>
            <a:ext cx="13047107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Sturdy's  2011 review: </a:t>
            </a:r>
            <a:r>
              <a:rPr lang="en-US" sz="1750" dirty="0">
                <a:solidFill>
                  <a:schemeClr val="accent4">
                    <a:lumMod val="40000"/>
                    <a:lumOff val="60000"/>
                  </a:schemeClr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evidence on consulting impact is thin and inconclusive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1647" y="3041571"/>
            <a:ext cx="282737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Why So Limited?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91647" y="3621048"/>
            <a:ext cx="6247686" cy="144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Not because consulting definitively doesn't work … but because it's genuinely difficult to study rigorously. </a:t>
            </a:r>
          </a:p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What would the counterfactual look like? How can you isolate the consultant's contribution? Who would want to share that data anyway?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8688" y="3041571"/>
            <a:ext cx="282737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What We Do Know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598688" y="3621048"/>
            <a:ext cx="6247686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Consulting shapes how managers think and communicate: the frameworks, the terminology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8688" y="4424005"/>
            <a:ext cx="6247686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Further impact appears to vary enormously by context and client organisational capability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8688" y="5226963"/>
            <a:ext cx="6247686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quality of the relationship frequently matters more than the technical content of advice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1647" y="6284357"/>
            <a:ext cx="13047107" cy="1322903"/>
          </a:xfrm>
          <a:prstGeom prst="roundRect">
            <a:avLst>
              <a:gd name="adj" fmla="val 2565"/>
            </a:avLst>
          </a:prstGeom>
          <a:solidFill>
            <a:srgbClr val="2A2C2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746" y="6620470"/>
            <a:ext cx="282654" cy="226100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1526500" y="6566892"/>
            <a:ext cx="12086153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 practice: Don't oversell your impact (and be careful with impact-based fees). </a:t>
            </a:r>
            <a:endParaRPr lang="en-US" sz="1750" dirty="0"/>
          </a:p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Think about your "theory of change" - i.e. the pathway from your work towards the intended real-world outcomes.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6628"/>
            <a:ext cx="8443793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So what? Asking critical questions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93790" y="2074069"/>
            <a:ext cx="4203978" cy="3504843"/>
          </a:xfrm>
          <a:prstGeom prst="roundRect">
            <a:avLst>
              <a:gd name="adj" fmla="val 4174"/>
            </a:avLst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93790" y="2043589"/>
            <a:ext cx="4203978" cy="121920"/>
          </a:xfrm>
          <a:prstGeom prst="roundRect">
            <a:avLst>
              <a:gd name="adj" fmla="val 26512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2572524" y="1750933"/>
            <a:ext cx="646390" cy="646390"/>
          </a:xfrm>
          <a:prstGeom prst="roundRect">
            <a:avLst>
              <a:gd name="adj" fmla="val 141463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2766477" y="1912501"/>
            <a:ext cx="258485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1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1039654" y="2612708"/>
            <a:ext cx="3712250" cy="807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Whose interests does this advice serve?</a:t>
            </a:r>
            <a:endParaRPr lang="en-US" sz="2500" dirty="0"/>
          </a:p>
        </p:txBody>
      </p:sp>
      <p:sp>
        <p:nvSpPr>
          <p:cNvPr id="8" name="Text 6"/>
          <p:cNvSpPr/>
          <p:nvPr/>
        </p:nvSpPr>
        <p:spPr>
          <a:xfrm>
            <a:off x="1039654" y="3549848"/>
            <a:ext cx="3712250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Including your own financial and reputational interests. Be aware of potential conflicts and biases.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5213152" y="2074069"/>
            <a:ext cx="4203978" cy="3504843"/>
          </a:xfrm>
          <a:prstGeom prst="roundRect">
            <a:avLst>
              <a:gd name="adj" fmla="val 4174"/>
            </a:avLst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5213152" y="2043589"/>
            <a:ext cx="4203978" cy="121920"/>
          </a:xfrm>
          <a:prstGeom prst="roundRect">
            <a:avLst>
              <a:gd name="adj" fmla="val 26512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6991886" y="1750933"/>
            <a:ext cx="646390" cy="646390"/>
          </a:xfrm>
          <a:prstGeom prst="roundRect">
            <a:avLst>
              <a:gd name="adj" fmla="val 141463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7185839" y="1912501"/>
            <a:ext cx="258485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5459016" y="2612708"/>
            <a:ext cx="3712250" cy="807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What's the evidence base?</a:t>
            </a:r>
            <a:endParaRPr lang="en-US" sz="2500" dirty="0"/>
          </a:p>
        </p:txBody>
      </p:sp>
      <p:sp>
        <p:nvSpPr>
          <p:cNvPr id="14" name="Text 12"/>
          <p:cNvSpPr/>
          <p:nvPr/>
        </p:nvSpPr>
        <p:spPr>
          <a:xfrm>
            <a:off x="5459016" y="3549848"/>
            <a:ext cx="3712250" cy="1724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For your specific recommendations, and for the broader frameworks you're deploying. Distinguish rigorous research from appealing narratives.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9632513" y="1668244"/>
            <a:ext cx="4203978" cy="3504843"/>
          </a:xfrm>
          <a:prstGeom prst="roundRect">
            <a:avLst>
              <a:gd name="adj" fmla="val 4174"/>
            </a:avLst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9632513" y="2043589"/>
            <a:ext cx="4203978" cy="121920"/>
          </a:xfrm>
          <a:prstGeom prst="roundRect">
            <a:avLst>
              <a:gd name="adj" fmla="val 26512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11411248" y="1750933"/>
            <a:ext cx="646390" cy="646390"/>
          </a:xfrm>
          <a:prstGeom prst="roundRect">
            <a:avLst>
              <a:gd name="adj" fmla="val 141463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11605200" y="1912501"/>
            <a:ext cx="258485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3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9878378" y="2612708"/>
            <a:ext cx="3712250" cy="12119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What are the unintended consequences?</a:t>
            </a:r>
            <a:endParaRPr lang="en-US" sz="2500" dirty="0"/>
          </a:p>
        </p:txBody>
      </p:sp>
      <p:sp>
        <p:nvSpPr>
          <p:cNvPr id="20" name="Text 18"/>
          <p:cNvSpPr/>
          <p:nvPr/>
        </p:nvSpPr>
        <p:spPr>
          <a:xfrm>
            <a:off x="9878317" y="3549848"/>
            <a:ext cx="3712250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Of what you're recommending, of how you're framing the problem, and of the change process you're proposing.</a:t>
            </a:r>
            <a:endParaRPr lang="en-US" sz="1650" dirty="0"/>
          </a:p>
        </p:txBody>
      </p:sp>
      <p:sp>
        <p:nvSpPr>
          <p:cNvPr id="21" name="Text 19"/>
          <p:cNvSpPr/>
          <p:nvPr/>
        </p:nvSpPr>
        <p:spPr>
          <a:xfrm>
            <a:off x="824270" y="5311496"/>
            <a:ext cx="130428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These questions make you a more effective consultant - or a more discerning client.</a:t>
            </a:r>
            <a:endParaRPr lang="en-US" sz="1650" dirty="0"/>
          </a:p>
        </p:txBody>
      </p:sp>
      <p:sp>
        <p:nvSpPr>
          <p:cNvPr id="22" name="Text 20"/>
          <p:cNvSpPr/>
          <p:nvPr/>
        </p:nvSpPr>
        <p:spPr>
          <a:xfrm>
            <a:off x="1116925" y="6650950"/>
            <a:ext cx="12719685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Reflection for Live Session:</a:t>
            </a: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Come having read Block and Sturdy and consider reading a couple more sources. What surprised you? What resonated with your own experience or observations? What questions do these critiques raise about consultancy practice?</a:t>
            </a:r>
            <a:endParaRPr lang="en-US" sz="1650" dirty="0"/>
          </a:p>
        </p:txBody>
      </p:sp>
      <p:sp>
        <p:nvSpPr>
          <p:cNvPr id="23" name="Shape 21"/>
          <p:cNvSpPr/>
          <p:nvPr/>
        </p:nvSpPr>
        <p:spPr>
          <a:xfrm>
            <a:off x="793790" y="6408539"/>
            <a:ext cx="30480" cy="1174433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869</Words>
  <Application>Microsoft Macintosh PowerPoint</Application>
  <PresentationFormat>Custom</PresentationFormat>
  <Paragraphs>96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Outfit Bold</vt:lpstr>
      <vt:lpstr>Bitter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Lukas Wallrich</cp:lastModifiedBy>
  <cp:revision>1</cp:revision>
  <dcterms:created xsi:type="dcterms:W3CDTF">2026-01-13T10:27:36Z</dcterms:created>
  <dcterms:modified xsi:type="dcterms:W3CDTF">2026-01-13T11:44:01Z</dcterms:modified>
</cp:coreProperties>
</file>